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306" r:id="rId3"/>
    <p:sldId id="296" r:id="rId4"/>
    <p:sldId id="299" r:id="rId5"/>
    <p:sldId id="301" r:id="rId6"/>
    <p:sldId id="302" r:id="rId7"/>
    <p:sldId id="303" r:id="rId8"/>
    <p:sldId id="300" r:id="rId9"/>
    <p:sldId id="286" r:id="rId10"/>
    <p:sldId id="307" r:id="rId11"/>
    <p:sldId id="308" r:id="rId12"/>
    <p:sldId id="292" r:id="rId13"/>
    <p:sldId id="288" r:id="rId14"/>
    <p:sldId id="309" r:id="rId15"/>
    <p:sldId id="310" r:id="rId16"/>
    <p:sldId id="305" r:id="rId17"/>
  </p:sldIdLst>
  <p:sldSz cx="12192000" cy="6858000"/>
  <p:notesSz cx="6761163" cy="9942513"/>
  <p:photoAlbum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33"/>
    <a:srgbClr val="F2F2F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-629" y="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C9BA0-9286-464E-AA82-602A73FB6DD1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82B0D-A889-473C-A010-327EBD06EC3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142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82B0D-A889-473C-A010-327EBD06EC39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83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1B9FF9-5CFC-4363-9A3D-476B841F2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52E4A03-25BB-4911-8787-723DDB1F3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306E04-2675-41BD-B44A-7244C2DF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8AAC90-92EE-4C04-8B9F-260ABF21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0CACE9-B485-4CD4-836A-5C57EE1D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017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0B1D3A-6900-43CC-A0FC-95AE2E60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1254E74-5FF6-4D74-8A51-02F69507D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E0C7BA-4856-448E-BC5B-329A57EA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15CE5E-7230-4BAE-9DFA-7BB753F9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185296-F12C-419F-92F9-A3D0A5E0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36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300F64E-43DE-4D38-AAA3-9732AC0B0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5A9B28-5D93-4D9E-A37D-073E64B40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E74ABC-FCA3-4134-930C-A6F64034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B28A66-F838-430D-84A9-F0F1A9C5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F5A8E0-DDDD-462F-968C-47CBB1C9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396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B4BE38-D182-413E-9D63-13658024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F870C0-6AEB-4AFB-9F5A-A1B69F444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CE4216-399D-40CC-9EB5-39BCE6713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292739-FD2D-4F53-8D51-CB1B03E8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4FAEDD-E86E-4764-B82F-094A9803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23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4F724C-3834-4EBA-8A42-2E9E83E2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74304BF-D210-4E21-BACE-E9F28BB38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7D02C6-FDA8-4A14-B7CF-4085B955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BF3B29-F111-4E73-8786-BCA662B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976853-EA20-49C8-9AE3-56726601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673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75D009-8EAD-4520-AFC6-0D355562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298177-1C8C-430D-AFAB-5093BD57A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E28B09C-924D-4694-95EA-6D0CED581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8EE9529-65AB-4187-A1AB-18502116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EBB6A30-CA0C-4096-98EF-1E01A5F1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7873CD8-42CD-4991-A192-5B6F4A8C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754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D6D53D-B4BC-4721-9876-D7FF5FFA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4286DE-3D69-4AA4-BE8B-6FBF3EAC2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983971B-5FFA-4DE5-AF3B-8AE9A978F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3494DB6-6285-412A-8C6B-98C7F8AC4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9CBB2DB-DD40-4DA2-9436-BCF74C829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8C94B93-CD79-4A8B-80B3-0783F25C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7C2AA8C-3ED8-47BF-874C-98A4E92A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5F02B10-03B3-4C69-98CC-511F880C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349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40A8E8-89F4-4BE4-B503-FA62203F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CE93FBE-BF6A-45E1-8003-8D440496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762AFC7-1EB4-4CB6-85EF-42117056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2218E93-1136-4150-A5EE-A28FC67C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757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6446FDB-DB95-46E5-AF65-9527808E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6656A06-0642-4A59-B893-AE66C30D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689DB1E-A3EB-46F5-961B-720DBE7B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185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AAC756-1947-40FF-A2EA-0BB0F5D2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A3BF9D-42AB-4BC9-BE61-C0A35C8E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E37EE0D-A1A0-4FDB-85B5-E18F5246A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9C0DA32-0451-40E0-8131-0B9BC9BD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C8CF63-7A97-40E1-8429-E7195388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43394C-4D75-42D8-8145-FC950BF0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923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CFF0C7-4023-4E01-A262-0A14EED2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453E6E5-47A1-49A8-B2CE-BF4AFE356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79249EB-11BE-4E99-9E8E-8DEC3D71B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4164887-155B-46DE-97C0-C3DE586C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E29F55F-E61B-4FDB-B591-DB21914D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DA0872-0A12-48D7-A3B4-8ECCBC13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225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81E0BD-C32C-4724-BDA4-297EF2EF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F0E8C5-0E4F-4A8E-B020-94438CA9B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E13340-87E5-4696-80C3-89F919B75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79174-A2FA-423D-B2A6-67B3070D5DFD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7AFF99-DD0F-4043-80FA-5B68FE760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637C11-416A-4E3D-9240-B703B434E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B92A5-5BD9-4927-A6B7-9818A61E1D9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086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0188E90-AF7F-4F01-94A6-61C5001EEC56}"/>
              </a:ext>
            </a:extLst>
          </p:cNvPr>
          <p:cNvSpPr/>
          <p:nvPr/>
        </p:nvSpPr>
        <p:spPr>
          <a:xfrm>
            <a:off x="1" y="6139867"/>
            <a:ext cx="121919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51A67B0-7C58-4AB4-BB58-2557E6C67A8D}"/>
              </a:ext>
            </a:extLst>
          </p:cNvPr>
          <p:cNvSpPr/>
          <p:nvPr/>
        </p:nvSpPr>
        <p:spPr>
          <a:xfrm>
            <a:off x="0" y="4569027"/>
            <a:ext cx="12191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ДЕПУТАТОВ 2024: АРГУМЕНТЫ И ФАКТЫ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802EC3A-F43D-4D21-A761-59FCEC83C9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1450" y="-631029"/>
            <a:ext cx="13458826" cy="18716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E6A660-A892-43B3-BB60-B44F527C0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626" y="1735332"/>
            <a:ext cx="8860223" cy="261463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4FB82BE-528A-418D-9E59-F4EA608654F5}"/>
              </a:ext>
            </a:extLst>
          </p:cNvPr>
          <p:cNvSpPr/>
          <p:nvPr/>
        </p:nvSpPr>
        <p:spPr>
          <a:xfrm>
            <a:off x="651642" y="778814"/>
            <a:ext cx="75148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>
                <a:solidFill>
                  <a:srgbClr val="00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ФЕВРАЛЯ</a:t>
            </a:r>
            <a:endParaRPr lang="x-none" sz="7200" b="1" i="1" dirty="0">
              <a:solidFill>
                <a:srgbClr val="00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1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E4B9BFC-F4AF-4546-8604-DF44A36E7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2" t="13270" r="3935" b="12972"/>
          <a:stretch/>
        </p:blipFill>
        <p:spPr>
          <a:xfrm>
            <a:off x="290415" y="619117"/>
            <a:ext cx="1026870" cy="9638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8F8958B-08F4-4F6C-AD8A-EDCBF8FFF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68" y="2902192"/>
            <a:ext cx="1024217" cy="9693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F88C976-3A97-4178-A26E-C4F96F5C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15" y="4706130"/>
            <a:ext cx="1024217" cy="96934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2FD84E8-324F-47DA-9B8A-3B96228F487D}"/>
              </a:ext>
            </a:extLst>
          </p:cNvPr>
          <p:cNvSpPr/>
          <p:nvPr/>
        </p:nvSpPr>
        <p:spPr>
          <a:xfrm>
            <a:off x="1442947" y="844413"/>
            <a:ext cx="98482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x-none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неспособности лично прийти на избирательный участок гражданин может обратиться в участковую комиссию, в том числе в день выборов (до 18.00), с просьбой об организации голосования по месту своего нахождения. Проголосовать на дому можно будет только 25 февраля.</a:t>
            </a:r>
            <a:endParaRPr lang="x-none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09DFBF1-3882-4DA7-8478-07C2D65AEC56}"/>
              </a:ext>
            </a:extLst>
          </p:cNvPr>
          <p:cNvSpPr/>
          <p:nvPr/>
        </p:nvSpPr>
        <p:spPr>
          <a:xfrm>
            <a:off x="1412885" y="3143618"/>
            <a:ext cx="9848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x-none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9 февраля каждый избиратель может проверить включен ли он в список для голосования по месту проживания и правильно ли указаны сведения о нем.</a:t>
            </a:r>
            <a:endParaRPr lang="x-none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B17C18A-7E8C-46BF-AAAE-45CAC2AE0446}"/>
              </a:ext>
            </a:extLst>
          </p:cNvPr>
          <p:cNvSpPr/>
          <p:nvPr/>
        </p:nvSpPr>
        <p:spPr>
          <a:xfrm>
            <a:off x="1317285" y="4890648"/>
            <a:ext cx="99739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x-none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Избиратели, которые не зарегистрированы на территории участка для голосования, но обладают документом, подтверждающим проживание на данной территории, имеют право быть включенными в список избирателей до дня выборов (не позднее 24 февраля 2024 г.).</a:t>
            </a:r>
            <a:endParaRPr lang="x-none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1DC527B-002B-4AE2-881F-F3786C09B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7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8F7B6B-10F9-4005-A8FC-EC7B8AAF8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9038"/>
            <a:ext cx="4138962" cy="413896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2C83CD7-3298-475B-AF41-9475D98093E6}"/>
              </a:ext>
            </a:extLst>
          </p:cNvPr>
          <p:cNvSpPr/>
          <p:nvPr/>
        </p:nvSpPr>
        <p:spPr>
          <a:xfrm>
            <a:off x="3788980" y="4242001"/>
            <a:ext cx="78459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x-none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Особенностью данной кампании является то, что в выборах депутатов местных Советов имеют право участвовать граждане России, которые постоянно проживают на территории нашей страны. </a:t>
            </a:r>
            <a:endParaRPr lang="x-none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EB464B0-EF30-49B4-ADBD-26714EF74F98}"/>
              </a:ext>
            </a:extLst>
          </p:cNvPr>
          <p:cNvSpPr/>
          <p:nvPr/>
        </p:nvSpPr>
        <p:spPr>
          <a:xfrm>
            <a:off x="1027488" y="516318"/>
            <a:ext cx="9556531" cy="17851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x-none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Граждане, которые постоянно проживают за границей, смогут приехать в страну и проголосовать на участке № 248, расположенном в </a:t>
            </a:r>
            <a:r>
              <a:rPr lang="x-none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г.Минске</a:t>
            </a:r>
            <a:r>
              <a:rPr lang="x-none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адресу: ул. Свердлова, д. 30 (ГУО ”Гимназия № 75 им. </a:t>
            </a:r>
            <a:r>
              <a:rPr lang="x-none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П.В.Масленикова</a:t>
            </a:r>
            <a:r>
              <a:rPr lang="x-none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“). Если у гражданина есть регистрация по месту пребывания, он будет включен в списки по месту регистрации.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ED8FF09-CD2A-451A-93F9-5F95B4182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917" y="2763087"/>
            <a:ext cx="5011607" cy="14789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3F4E7E-BFE9-440F-A73B-BC9D2FA70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A448E66-EDD3-4432-9B0C-BC59545E8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16" y="3982998"/>
            <a:ext cx="4083168" cy="27221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B116841-22A4-4FCE-A11D-3CD94D2C3855}"/>
              </a:ext>
            </a:extLst>
          </p:cNvPr>
          <p:cNvSpPr/>
          <p:nvPr/>
        </p:nvSpPr>
        <p:spPr>
          <a:xfrm>
            <a:off x="1386364" y="430184"/>
            <a:ext cx="9123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x-none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 избирательном участке избиратели получат: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D00B323-8B8A-4391-8AE8-9674DA915FFC}"/>
              </a:ext>
            </a:extLst>
          </p:cNvPr>
          <p:cNvSpPr/>
          <p:nvPr/>
        </p:nvSpPr>
        <p:spPr>
          <a:xfrm>
            <a:off x="693682" y="1203752"/>
            <a:ext cx="10804635" cy="259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x-none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Минске – по 2 бюллетеня: по выборам депутатов Палаты представителей и Минского городского Совета депутатов;</a:t>
            </a:r>
            <a:endParaRPr lang="x-none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x-none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областных и районных центрах – по 3 бюллетеня: по выборам депутатов Палаты представителей, облсовета, горсовета или райсовета;</a:t>
            </a:r>
            <a:endParaRPr lang="x-none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x-none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сельской местности – по 4 бюллетеня: по выборам депутатов Палаты представителей, облсовета, райсовета, сельского или поселкового Совета.</a:t>
            </a:r>
            <a:endParaRPr lang="x-none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200630F-C342-426C-BCD6-3E7FB6CC7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47B1FD-51C2-47FF-B140-8935D3E3C249}"/>
              </a:ext>
            </a:extLst>
          </p:cNvPr>
          <p:cNvSpPr/>
          <p:nvPr/>
        </p:nvSpPr>
        <p:spPr>
          <a:xfrm>
            <a:off x="271944" y="191667"/>
            <a:ext cx="1102468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Электоральный суверенитет Республики Беларусь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494CB9C-5BC7-4AB1-A939-B0BFD2FA3991}"/>
              </a:ext>
            </a:extLst>
          </p:cNvPr>
          <p:cNvSpPr/>
          <p:nvPr/>
        </p:nvSpPr>
        <p:spPr>
          <a:xfrm>
            <a:off x="271944" y="1067476"/>
            <a:ext cx="7977352" cy="21852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день голосования</a:t>
            </a:r>
            <a:r>
              <a:rPr lang="ru-RU" sz="2600" dirty="0">
                <a:solidFill>
                  <a:srgbClr val="002060"/>
                </a:solidFill>
              </a:rPr>
              <a:t>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экономия человеческих и материальных ресурсов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удобство для избирателей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сокращение цикла избирательных кампаний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и как следствие оснований для вмешательства иностранных государств во внутренние дела Республики Беларусь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F4D5BB6-62D8-4306-94A4-900B9C1AE168}"/>
              </a:ext>
            </a:extLst>
          </p:cNvPr>
          <p:cNvSpPr/>
          <p:nvPr/>
        </p:nvSpPr>
        <p:spPr>
          <a:xfrm>
            <a:off x="2841724" y="3605311"/>
            <a:ext cx="8856290" cy="3293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600" b="1" dirty="0">
                <a:solidFill>
                  <a:srgbClr val="002060"/>
                </a:solidFill>
              </a:rPr>
              <a:t>выносить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b="1" dirty="0">
                <a:solidFill>
                  <a:srgbClr val="002060"/>
                </a:solidFill>
              </a:rPr>
              <a:t>выданный бюллетень за пределы помещения для голосования</a:t>
            </a:r>
          </a:p>
          <a:p>
            <a:pPr algn="just"/>
            <a:endParaRPr lang="ru-RU" sz="2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600" b="1" dirty="0">
                <a:solidFill>
                  <a:srgbClr val="002060"/>
                </a:solidFill>
              </a:rPr>
              <a:t>осуществлять фото- и видеосъемку заполненного бюллетеня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600" b="1" dirty="0">
                <a:solidFill>
                  <a:srgbClr val="002060"/>
                </a:solidFill>
              </a:rPr>
              <a:t>более 1 раза заменить испорченный бюллетень</a:t>
            </a:r>
            <a:endParaRPr lang="ru-RU" sz="2600" dirty="0">
              <a:solidFill>
                <a:srgbClr val="002060"/>
              </a:solidFill>
            </a:endParaRPr>
          </a:p>
          <a:p>
            <a:pPr marL="4484688" algn="just"/>
            <a:endParaRPr lang="ru-RU" sz="2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26701B5-B285-4AE4-B42C-FFFF9DE40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1" t="17414" r="12861" b="20354"/>
          <a:stretch/>
        </p:blipFill>
        <p:spPr>
          <a:xfrm>
            <a:off x="8486114" y="912480"/>
            <a:ext cx="2959652" cy="26183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B52155C-5335-4497-BE82-2ADE9C0F5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44" y="3605311"/>
            <a:ext cx="2352018" cy="28130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9A7FC45-F55F-4DFF-8957-055C628DC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40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B375C45-009A-432A-AA94-E2F57B775135}"/>
              </a:ext>
            </a:extLst>
          </p:cNvPr>
          <p:cNvSpPr/>
          <p:nvPr/>
        </p:nvSpPr>
        <p:spPr>
          <a:xfrm>
            <a:off x="896007" y="630649"/>
            <a:ext cx="10399986" cy="9541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1125"/>
              </a:spcAft>
            </a:pPr>
            <a:r>
              <a:rPr lang="x-non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ВЫБОРЫ В СОВЕТ РЕСПУБЛИКИ НАЦИОНАЛЬНОГО СОБРАНИЯ ВОСЬМОГО СОЗЫВА</a:t>
            </a:r>
            <a:endParaRPr lang="x-none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629087B-3228-455B-8EAE-07ECFD4F2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2" t="13270" r="3935" b="12972"/>
          <a:stretch/>
        </p:blipFill>
        <p:spPr>
          <a:xfrm>
            <a:off x="852166" y="1829008"/>
            <a:ext cx="868903" cy="81554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215006D-2BAB-4876-A4FA-516713C5A90D}"/>
              </a:ext>
            </a:extLst>
          </p:cNvPr>
          <p:cNvSpPr/>
          <p:nvPr/>
        </p:nvSpPr>
        <p:spPr>
          <a:xfrm>
            <a:off x="1944414" y="190652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x-none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12 марта по 21 марта 2024 г. президиумы вновь избранных районных, городских Советов депутатов совместно с районными и городскими исполкомами, президиумами Минского городского Совета депутатов и </a:t>
            </a:r>
            <a:r>
              <a:rPr lang="x-none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Мингорисполкома</a:t>
            </a:r>
            <a:r>
              <a:rPr lang="x-none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выдвинут кандидатов в члены Совета Республики.</a:t>
            </a:r>
            <a:endParaRPr lang="x-none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3B11F28-88BA-440C-A1FA-004B4F9FCA4B}"/>
              </a:ext>
            </a:extLst>
          </p:cNvPr>
          <p:cNvSpPr/>
          <p:nvPr/>
        </p:nvSpPr>
        <p:spPr>
          <a:xfrm>
            <a:off x="1944414" y="3429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x-none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22 марта по 31 марта 2024 г. пройдет регистрация кандидатов в члены Совета Республики.</a:t>
            </a:r>
            <a:endParaRPr lang="x-none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9592D0E-E4E0-46AA-A1D6-071175CB1F1B}"/>
              </a:ext>
            </a:extLst>
          </p:cNvPr>
          <p:cNvSpPr/>
          <p:nvPr/>
        </p:nvSpPr>
        <p:spPr>
          <a:xfrm>
            <a:off x="1944414" y="4335925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x-none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Выборы членов Совета Республики пройдут 4 апреля 2024 г. на заседаниях депутатов местных Советов депутатов базового уровня в каждой области и депутатов Минского городского Совета депутатов.</a:t>
            </a:r>
            <a:endParaRPr lang="x-none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378C33-DC7B-4560-862B-AFD023CA6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2" t="13270" r="3935" b="12972"/>
          <a:stretch/>
        </p:blipFill>
        <p:spPr>
          <a:xfrm>
            <a:off x="852166" y="3222785"/>
            <a:ext cx="868903" cy="8155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6542B36-63FA-4E9D-9624-DD7DEB41E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2" t="13270" r="3935" b="12972"/>
          <a:stretch/>
        </p:blipFill>
        <p:spPr>
          <a:xfrm>
            <a:off x="858321" y="4369976"/>
            <a:ext cx="868903" cy="8155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BA13A19-1668-4F2E-891F-E49AC9659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2" t="13270" r="3935" b="12972"/>
          <a:stretch/>
        </p:blipFill>
        <p:spPr>
          <a:xfrm>
            <a:off x="852165" y="5549275"/>
            <a:ext cx="868903" cy="81554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84AAEBE-9073-4E78-B7F5-936C98D49736}"/>
              </a:ext>
            </a:extLst>
          </p:cNvPr>
          <p:cNvSpPr/>
          <p:nvPr/>
        </p:nvSpPr>
        <p:spPr>
          <a:xfrm>
            <a:off x="1944414" y="560310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x-none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Установление ЦИК итогов выборов и регистрация избранных членов Совета Республики пройдет не позднее 11 апреля 2024 г.</a:t>
            </a:r>
            <a:endParaRPr lang="x-none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5F78985-D1E6-458A-9CE4-50B85BA6B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3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E58E9BB-ABB5-4716-9425-3A71E2BB0195}"/>
              </a:ext>
            </a:extLst>
          </p:cNvPr>
          <p:cNvSpPr/>
          <p:nvPr/>
        </p:nvSpPr>
        <p:spPr>
          <a:xfrm>
            <a:off x="596692" y="4847482"/>
            <a:ext cx="1118397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x-none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ыборы</a:t>
            </a:r>
            <a:r>
              <a:rPr lang="x-non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не только формирование представительных органов власти, но еще и универсальный механизм консолидации и общественного единения белорусского народа.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одновременно возможность, право и обязанность каждого из нас послужить делу сохранения мира на нашей земле.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2A291A-D4F9-4BF2-BF9A-0C30A460B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582" y="562823"/>
            <a:ext cx="7948066" cy="39740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16F5B4-F11B-40B7-A915-34FCAC640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7BB8CE-B8EF-4E4C-84E3-A41B6216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9366"/>
            <a:ext cx="12192000" cy="169594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2413BB5-0289-4969-9280-2AC430ACF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26" y="373555"/>
            <a:ext cx="7403976" cy="21848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168FF72-38CC-46D8-8110-6A958522A7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85" t="12937" r="14463" b="14752"/>
          <a:stretch/>
        </p:blipFill>
        <p:spPr>
          <a:xfrm>
            <a:off x="6804423" y="2208378"/>
            <a:ext cx="4018242" cy="42175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6E0910-3F54-40A3-91E6-726AC64534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67" r="50000"/>
          <a:stretch/>
        </p:blipFill>
        <p:spPr>
          <a:xfrm>
            <a:off x="1509205" y="2168201"/>
            <a:ext cx="3941684" cy="42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AFB452D-AE59-4050-84F1-C80F5D6AC141}"/>
              </a:ext>
            </a:extLst>
          </p:cNvPr>
          <p:cNvSpPr/>
          <p:nvPr/>
        </p:nvSpPr>
        <p:spPr>
          <a:xfrm>
            <a:off x="458059" y="999634"/>
            <a:ext cx="48557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Президент Беларуси Александр Лукашенко подписал Указы </a:t>
            </a:r>
          </a:p>
          <a:p>
            <a:r>
              <a:rPr lang="ru-RU" sz="2800" b="1" dirty="0"/>
              <a:t>«О назначении выборов депутатов» и «О назначении выборов в Совет Республики Национального собрания Республики Беларусь». </a:t>
            </a:r>
            <a:endParaRPr lang="x-none" sz="28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BFDCF7E-594F-4ECF-A711-766FA53A6ED4}"/>
              </a:ext>
            </a:extLst>
          </p:cNvPr>
          <p:cNvSpPr/>
          <p:nvPr/>
        </p:nvSpPr>
        <p:spPr>
          <a:xfrm>
            <a:off x="394138" y="5165145"/>
            <a:ext cx="11293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Данными документами в соответствии с требованиями Конституции предусматривается проведение выборов в Палату представителей Национального собрания восьмого созыва и местные Советы депутатов двадцать девятого созыва в единый день голосования - 25 февраля 2024 года, а в Совет Республики Национального собрания восьмого созыва - 4 апреля 2024 года.</a:t>
            </a:r>
            <a:endParaRPr lang="x-none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74B7BF1-746C-4E8A-92A7-751A1C674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38" y="828355"/>
            <a:ext cx="5697344" cy="40237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EC1EFE4-41E6-41A1-B930-9F8875FC8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351" y="195996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421555-DB7A-45DD-BC83-FD582B713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88" y="1025354"/>
            <a:ext cx="2004872" cy="15997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Выборы депутатов в </a:t>
            </a:r>
            <a:r>
              <a:rPr lang="ru-RU" sz="3600" b="1" dirty="0" err="1">
                <a:solidFill>
                  <a:srgbClr val="002060"/>
                </a:solidFill>
              </a:rPr>
              <a:t>г.Минске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494CB9C-5BC7-4AB1-A939-B0BFD2FA3991}"/>
              </a:ext>
            </a:extLst>
          </p:cNvPr>
          <p:cNvSpPr/>
          <p:nvPr/>
        </p:nvSpPr>
        <p:spPr>
          <a:xfrm>
            <a:off x="458059" y="1110815"/>
            <a:ext cx="480675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Палата представителей Национального собрания Республики Беларусь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F4D5BB6-62D8-4306-94A4-900B9C1AE168}"/>
              </a:ext>
            </a:extLst>
          </p:cNvPr>
          <p:cNvSpPr/>
          <p:nvPr/>
        </p:nvSpPr>
        <p:spPr>
          <a:xfrm>
            <a:off x="2885548" y="4556541"/>
            <a:ext cx="75882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Минская городская избирательная комиссия</a:t>
            </a:r>
            <a:endParaRPr lang="ru-RU" sz="2600" b="1" dirty="0">
              <a:solidFill>
                <a:srgbClr val="002060"/>
              </a:solidFill>
            </a:endParaRPr>
          </a:p>
          <a:p>
            <a:pPr algn="just"/>
            <a:endParaRPr lang="ru-RU" sz="2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Окружные избирательные комиссии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Участковые избирательные комиссии</a:t>
            </a:r>
            <a:endParaRPr lang="ru-RU" sz="2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15DBAA6-D80E-47C1-8FC0-F4A0FF0AA772}"/>
              </a:ext>
            </a:extLst>
          </p:cNvPr>
          <p:cNvSpPr/>
          <p:nvPr/>
        </p:nvSpPr>
        <p:spPr>
          <a:xfrm>
            <a:off x="5707381" y="1122153"/>
            <a:ext cx="235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6600"/>
                </a:solidFill>
              </a:rPr>
              <a:t>20</a:t>
            </a:r>
            <a:r>
              <a:rPr lang="ru-RU" b="1" dirty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rgbClr val="006600"/>
                </a:solidFill>
              </a:rPr>
              <a:t>избирательных округов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365DC28-B0E7-4408-8A7E-184AD9354791}"/>
              </a:ext>
            </a:extLst>
          </p:cNvPr>
          <p:cNvSpPr/>
          <p:nvPr/>
        </p:nvSpPr>
        <p:spPr>
          <a:xfrm>
            <a:off x="9188637" y="1291430"/>
            <a:ext cx="2357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6600"/>
                </a:solidFill>
              </a:rPr>
              <a:t>20 </a:t>
            </a:r>
          </a:p>
          <a:p>
            <a:pPr algn="ctr"/>
            <a:r>
              <a:rPr lang="ru-RU" sz="2200" b="1" dirty="0">
                <a:solidFill>
                  <a:srgbClr val="006600"/>
                </a:solidFill>
              </a:rPr>
              <a:t>депутатов</a:t>
            </a:r>
          </a:p>
        </p:txBody>
      </p:sp>
      <p:sp>
        <p:nvSpPr>
          <p:cNvPr id="13" name="Стрелка: штриховая вправо 12">
            <a:extLst>
              <a:ext uri="{FF2B5EF4-FFF2-40B4-BE49-F238E27FC236}">
                <a16:creationId xmlns:a16="http://schemas.microsoft.com/office/drawing/2014/main" xmlns="" id="{F2103241-5D46-42D7-9FBD-674FF173166C}"/>
              </a:ext>
            </a:extLst>
          </p:cNvPr>
          <p:cNvSpPr/>
          <p:nvPr/>
        </p:nvSpPr>
        <p:spPr>
          <a:xfrm>
            <a:off x="8194040" y="1380823"/>
            <a:ext cx="994597" cy="752646"/>
          </a:xfrm>
          <a:prstGeom prst="striped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E2501B9-50DE-49CF-AE27-63307BEB74DC}"/>
              </a:ext>
            </a:extLst>
          </p:cNvPr>
          <p:cNvSpPr/>
          <p:nvPr/>
        </p:nvSpPr>
        <p:spPr>
          <a:xfrm>
            <a:off x="458058" y="3205929"/>
            <a:ext cx="48067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Минский городской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депутатов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446583D-0EC6-4433-BFB7-ADF5607B3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88" y="2804547"/>
            <a:ext cx="2004872" cy="159974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F4B5450-A174-4F45-9B75-9037A211E99B}"/>
              </a:ext>
            </a:extLst>
          </p:cNvPr>
          <p:cNvSpPr/>
          <p:nvPr/>
        </p:nvSpPr>
        <p:spPr>
          <a:xfrm>
            <a:off x="5748625" y="3103760"/>
            <a:ext cx="235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60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избирательных округов</a:t>
            </a:r>
          </a:p>
        </p:txBody>
      </p:sp>
      <p:sp>
        <p:nvSpPr>
          <p:cNvPr id="17" name="Стрелка: штриховая вправо 16">
            <a:extLst>
              <a:ext uri="{FF2B5EF4-FFF2-40B4-BE49-F238E27FC236}">
                <a16:creationId xmlns:a16="http://schemas.microsoft.com/office/drawing/2014/main" xmlns="" id="{59CCCE52-4139-467F-AFC1-3E0FACC6B9A2}"/>
              </a:ext>
            </a:extLst>
          </p:cNvPr>
          <p:cNvSpPr/>
          <p:nvPr/>
        </p:nvSpPr>
        <p:spPr>
          <a:xfrm>
            <a:off x="8194040" y="3103760"/>
            <a:ext cx="994597" cy="752646"/>
          </a:xfrm>
          <a:prstGeom prst="strip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487B809-6568-4C0C-AA41-4C3830F4D60E}"/>
              </a:ext>
            </a:extLst>
          </p:cNvPr>
          <p:cNvSpPr/>
          <p:nvPr/>
        </p:nvSpPr>
        <p:spPr>
          <a:xfrm>
            <a:off x="9188637" y="3059179"/>
            <a:ext cx="2357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60 </a:t>
            </a:r>
          </a:p>
          <a:p>
            <a:pPr algn="ctr"/>
            <a:r>
              <a:rPr lang="ru-RU" sz="2200" b="1" dirty="0">
                <a:solidFill>
                  <a:srgbClr val="0070C0"/>
                </a:solidFill>
              </a:rPr>
              <a:t>депутатов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15856AC-89DA-42FF-9067-935ADB9E7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45" y="1269380"/>
            <a:ext cx="783336" cy="78333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B325E9C-D4AA-47D5-8ABC-27AE46D10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42" y="3131398"/>
            <a:ext cx="783335" cy="92157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62D6FB9-DBFB-4369-9D8E-A703626891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1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47B1FD-51C2-47FF-B140-8935D3E3C249}"/>
              </a:ext>
            </a:extLst>
          </p:cNvPr>
          <p:cNvSpPr/>
          <p:nvPr/>
        </p:nvSpPr>
        <p:spPr>
          <a:xfrm>
            <a:off x="304512" y="239657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Полномочия депутата Палаты представителей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21F6AD2-D67B-4131-9C8E-CA7C74F23303}"/>
              </a:ext>
            </a:extLst>
          </p:cNvPr>
          <p:cNvSpPr/>
          <p:nvPr/>
        </p:nvSpPr>
        <p:spPr>
          <a:xfrm>
            <a:off x="3555999" y="983519"/>
            <a:ext cx="838200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рассматривает проекты законов о внесении изменений и дополнений в Конституцию;</a:t>
            </a:r>
            <a:endParaRPr lang="ru-RU" b="1" dirty="0"/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рассматривает проекты законов;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назначает выборы Президента;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дает предварительное согласие Президенту на назначение на должность Премьер-министра;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заслушивает доклад Премьер-министра о программе деятельности Правительства и одобряет или отклоняет программу (повторное отклонение палатой программы означает выражение вотума недоверия Правительству);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ежегодно заслушивает информацию Генерального прокурора, Председателя Комитета государственного контроля и Председателя Правления Национального банка о результатах их деятельности; 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рассматривает по инициативе Премьер-министра вопрос о доверии Правительству;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выражает вотум недоверия Правительству;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принимает отставку Президента.</a:t>
            </a:r>
            <a:endParaRPr lang="ru-RU" sz="2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017641-1AD6-46FE-B29F-C1683E5E8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3" y="4683759"/>
            <a:ext cx="3451276" cy="18357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96FBB50-5238-41B2-B9C3-218216C96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3" y="1126421"/>
            <a:ext cx="3451276" cy="18357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7716D66-3744-4034-82C9-10F1A88C4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50" y="3041357"/>
            <a:ext cx="2963023" cy="15632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01B4273-8705-4203-86B1-41DAC24EB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5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21F6AD2-D67B-4131-9C8E-CA7C74F23303}"/>
              </a:ext>
            </a:extLst>
          </p:cNvPr>
          <p:cNvSpPr/>
          <p:nvPr/>
        </p:nvSpPr>
        <p:spPr>
          <a:xfrm>
            <a:off x="0" y="1391997"/>
            <a:ext cx="118681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Депутаты Палаты представителей рассматривают проекты законов: </a:t>
            </a:r>
          </a:p>
          <a:p>
            <a:pPr algn="just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ратификации и денонсации международных договоров;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основном содержании и принципах осуществления прав, свобод и обязанностей граждан;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гражданстве, статусе иностранцев и лиц без гражданства;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правах национальных меньшинств;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установлении республиканских налогов и сборов;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принципах осуществления отношений собственности;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основах социальной защиты;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принципах регулирования труда и занятости;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браке, семье, детстве, материнстве, отцовстве, воспитании, образовании, культуре и здравоохранении;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охране окружающей среды и рациональном использовании природных ресурсов;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определении порядка решения вопросов административно-территориального устройства государства;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местном самоуправлении; о судоустройстве, судопроизводстве и статусе судей;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уголовной ответственности;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амнистии;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объявлении войны и о заключении мира;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правовых режимах чрезвычайного и военного положений;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установлении государственных наград;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толковании законов;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проекты иных законов;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рассматривает проекты законов о республиканском бюджете и об утверждении отчета о его исполнении</a:t>
            </a:r>
            <a:endParaRPr lang="ru-RU" sz="2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FA92835-2814-4B7B-BE07-5EF1F22CB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00" y="4656056"/>
            <a:ext cx="2692615" cy="179597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3305646-A6E2-4D97-A8C4-729768BAC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00" y="2277723"/>
            <a:ext cx="2778760" cy="1844162"/>
          </a:xfrm>
          <a:prstGeom prst="rect">
            <a:avLst/>
          </a:prstGeom>
        </p:spPr>
      </p:pic>
      <p:sp>
        <p:nvSpPr>
          <p:cNvPr id="21" name="Стрелка: штриховая вправо 20">
            <a:extLst>
              <a:ext uri="{FF2B5EF4-FFF2-40B4-BE49-F238E27FC236}">
                <a16:creationId xmlns:a16="http://schemas.microsoft.com/office/drawing/2014/main" xmlns="" id="{5FEAFD48-6C3E-413D-97A2-7631715D5564}"/>
              </a:ext>
            </a:extLst>
          </p:cNvPr>
          <p:cNvSpPr/>
          <p:nvPr/>
        </p:nvSpPr>
        <p:spPr>
          <a:xfrm rot="5400000">
            <a:off x="10476413" y="4149216"/>
            <a:ext cx="470831" cy="432744"/>
          </a:xfrm>
          <a:prstGeom prst="striped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7FB58B8-8AAE-4BAA-B15A-A0D137E8F6C8}"/>
              </a:ext>
            </a:extLst>
          </p:cNvPr>
          <p:cNvSpPr/>
          <p:nvPr/>
        </p:nvSpPr>
        <p:spPr>
          <a:xfrm>
            <a:off x="583659" y="232651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Предвыборная программа кандидата.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938B62B-32EF-4EEA-9FEF-E595EEA1ACB9}"/>
              </a:ext>
            </a:extLst>
          </p:cNvPr>
          <p:cNvSpPr/>
          <p:nvPr/>
        </p:nvSpPr>
        <p:spPr>
          <a:xfrm>
            <a:off x="2565804" y="922706"/>
            <a:ext cx="74547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Почему это важно для избирателя?!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130F99-16DB-406D-8E9B-CF8047D15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9" y="41996"/>
            <a:ext cx="942661" cy="14347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A9A5F62-A492-4C3C-ABA9-9A341DD8B3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47B1FD-51C2-47FF-B140-8935D3E3C249}"/>
              </a:ext>
            </a:extLst>
          </p:cNvPr>
          <p:cNvSpPr/>
          <p:nvPr/>
        </p:nvSpPr>
        <p:spPr>
          <a:xfrm>
            <a:off x="242761" y="120997"/>
            <a:ext cx="11024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Компетенции Минского городского Совета депутатов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21F6AD2-D67B-4131-9C8E-CA7C74F23303}"/>
              </a:ext>
            </a:extLst>
          </p:cNvPr>
          <p:cNvSpPr/>
          <p:nvPr/>
        </p:nvSpPr>
        <p:spPr>
          <a:xfrm>
            <a:off x="3456940" y="1030984"/>
            <a:ext cx="8382001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утверждают инвестиционные программы, программы социально-экономического развития соответствующей административно-территориальной единицы, местный бюджет и отчет о его исполнении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утверждают прогнозы социально-экономического развития соответствующей административно-территориальной единицы;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утверждают региональные комплексы мероприятий, обеспечивающие реализацию государственных программ, предусматривающих финансирование за счет средств местных бюджетов;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определяют в пределах, установленных законом, порядок управления и распоряжения собственностью соответствующей административно-территориальной единицы;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распоряжаются природными ресурсами в случаях, предусмотренных законодательством об охране окружающей среды и рациональном использовании природных ресурсов;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устанавливают в соответствии с законом местные налоги и сборы;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предоставляют или поручают местным исполнительным и распорядительным органам предоставлять в соответствии с Налоговым кодексом Республики Беларусь и (или) актами Президента Республики Беларусь льготы по налогам, сборам (пошлинам);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определяют ставки платежей в случаях, установленных законодательными актами;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решают вопросы административно-территориального устройства;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назначают местные референдумы.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B1FE08-6D47-4CD3-B03B-A2949B842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1" y="4606669"/>
            <a:ext cx="3131820" cy="20878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E9A8261-15F9-43BB-9964-C8C4C4569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834946"/>
            <a:ext cx="3131820" cy="15711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C57FEB0-AFEA-4D7D-A67B-7733A4141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8" y="2421537"/>
            <a:ext cx="2169724" cy="2169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F1EA91F-A955-44F6-9E5C-EFDA4E5036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7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47B1FD-51C2-47FF-B140-8935D3E3C249}"/>
              </a:ext>
            </a:extLst>
          </p:cNvPr>
          <p:cNvSpPr/>
          <p:nvPr/>
        </p:nvSpPr>
        <p:spPr>
          <a:xfrm>
            <a:off x="0" y="154736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Депутаты Минского городского Совета депутатов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21F6AD2-D67B-4131-9C8E-CA7C74F23303}"/>
              </a:ext>
            </a:extLst>
          </p:cNvPr>
          <p:cNvSpPr/>
          <p:nvPr/>
        </p:nvSpPr>
        <p:spPr>
          <a:xfrm>
            <a:off x="498830" y="824732"/>
            <a:ext cx="1119434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Утверждают региональные комплексы мероприятий, обеспечивающие реализацию государственных программ, предусматривающих финансирование за счет средств местных бюджетов, концепции по вопросам: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 жилищного строительства,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благоустройства соответствующей территории,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дорожного строительства,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коммунально-бытового и социального обслуживания граждан,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социальной поддержки детей, молодежи, семей, воспитывающих детей </a:t>
            </a:r>
          </a:p>
          <a:p>
            <a:pPr algn="just">
              <a:spcBef>
                <a:spcPts val="600"/>
              </a:spcBef>
            </a:pPr>
            <a:r>
              <a:rPr lang="ru-RU" sz="1400" dirty="0"/>
              <a:t>(в том числе оказание помощи к учебному году), ветеранов, инвалидов, пожилых людей,</a:t>
            </a:r>
          </a:p>
          <a:p>
            <a:pPr algn="just">
              <a:spcBef>
                <a:spcPts val="600"/>
              </a:spcBef>
            </a:pPr>
            <a:r>
              <a:rPr lang="ru-RU" sz="1400" dirty="0"/>
              <a:t>а также иных категорий граждан, определяемых законодательными актами,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поддержки малого и среднего предпринимательства,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здравоохранения,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образования,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развития физической культуры и спорта,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охраны окружающей среды и рационального использования природных ресурсов,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улучшения условий и охраны труда,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обеспечения радиационной безопасности,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охраны историко-культурного наследия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по другим вопросам местного значения.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6B7D63A-BC67-4B4F-8A43-E8C4ED5B1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078" y="1457337"/>
            <a:ext cx="4952137" cy="56595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4B6D6B-516E-4C97-AF66-BF5A8D8532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6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47B1FD-51C2-47FF-B140-8935D3E3C249}"/>
              </a:ext>
            </a:extLst>
          </p:cNvPr>
          <p:cNvSpPr/>
          <p:nvPr/>
        </p:nvSpPr>
        <p:spPr>
          <a:xfrm>
            <a:off x="165474" y="13362"/>
            <a:ext cx="1092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Где можно узнать про кандидатов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и ознакомится с их избирательной программой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494CB9C-5BC7-4AB1-A939-B0BFD2FA3991}"/>
              </a:ext>
            </a:extLst>
          </p:cNvPr>
          <p:cNvSpPr/>
          <p:nvPr/>
        </p:nvSpPr>
        <p:spPr>
          <a:xfrm>
            <a:off x="108818" y="1246791"/>
            <a:ext cx="45230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Кандидаты в депутаты в Палату представителей Национального собрания Республики Беларусь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365DC28-B0E7-4408-8A7E-184AD9354791}"/>
              </a:ext>
            </a:extLst>
          </p:cNvPr>
          <p:cNvSpPr/>
          <p:nvPr/>
        </p:nvSpPr>
        <p:spPr>
          <a:xfrm>
            <a:off x="5715537" y="1259438"/>
            <a:ext cx="63748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сайте администраций районов </a:t>
            </a:r>
            <a:r>
              <a:rPr lang="ru-RU" b="1" dirty="0" err="1">
                <a:solidFill>
                  <a:srgbClr val="006600"/>
                </a:solidFill>
              </a:rPr>
              <a:t>г.Минска</a:t>
            </a:r>
            <a:r>
              <a:rPr lang="ru-RU" b="1" dirty="0">
                <a:solidFill>
                  <a:srgbClr val="006600"/>
                </a:solidFill>
              </a:rPr>
              <a:t> и Минского горисполкома в специальной рубрике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В печатном СМИ, определенном ЦИК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телевидении и радио в специально отведенное эфирное время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информационных стендах на территории избирательных участков в местах, определенных Мингорисполкомом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агитационных мероприятиях кандидата, его доверенных лиц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E2501B9-50DE-49CF-AE27-63307BEB74DC}"/>
              </a:ext>
            </a:extLst>
          </p:cNvPr>
          <p:cNvSpPr/>
          <p:nvPr/>
        </p:nvSpPr>
        <p:spPr>
          <a:xfrm>
            <a:off x="613004" y="5111650"/>
            <a:ext cx="379838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Кандидаты в депутаты в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Минский городской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депутатов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487B809-6568-4C0C-AA41-4C3830F4D60E}"/>
              </a:ext>
            </a:extLst>
          </p:cNvPr>
          <p:cNvSpPr/>
          <p:nvPr/>
        </p:nvSpPr>
        <p:spPr>
          <a:xfrm>
            <a:off x="5334247" y="4768091"/>
            <a:ext cx="67561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На сайте администраций районов </a:t>
            </a:r>
            <a:r>
              <a:rPr lang="ru-RU" b="1" dirty="0" err="1">
                <a:solidFill>
                  <a:srgbClr val="0070C0"/>
                </a:solidFill>
              </a:rPr>
              <a:t>г.Минска</a:t>
            </a:r>
            <a:r>
              <a:rPr lang="ru-RU" b="1" dirty="0">
                <a:solidFill>
                  <a:srgbClr val="0070C0"/>
                </a:solidFill>
              </a:rPr>
              <a:t> и Минского горисполкома в специальной рубрике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На информационных стендах на территории избирательных участков в местах, определенных Мингорисполкомом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На агитационных мероприятиях кандидата и его доверенных лиц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74852E3-B0EE-4619-94EB-CF28260A6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60" y="3057487"/>
            <a:ext cx="2917498" cy="1936238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3A8F5B88-78D7-4DF2-AD13-BFD634DD09C1}"/>
              </a:ext>
            </a:extLst>
          </p:cNvPr>
          <p:cNvGrpSpPr/>
          <p:nvPr/>
        </p:nvGrpSpPr>
        <p:grpSpPr>
          <a:xfrm>
            <a:off x="4631877" y="1716853"/>
            <a:ext cx="994597" cy="752646"/>
            <a:chOff x="4619341" y="2433684"/>
            <a:chExt cx="994597" cy="752646"/>
          </a:xfrm>
        </p:grpSpPr>
        <p:sp>
          <p:nvSpPr>
            <p:cNvPr id="13" name="Стрелка: штриховая вправо 12">
              <a:extLst>
                <a:ext uri="{FF2B5EF4-FFF2-40B4-BE49-F238E27FC236}">
                  <a16:creationId xmlns:a16="http://schemas.microsoft.com/office/drawing/2014/main" xmlns="" id="{F2103241-5D46-42D7-9FBD-674FF173166C}"/>
                </a:ext>
              </a:extLst>
            </p:cNvPr>
            <p:cNvSpPr/>
            <p:nvPr/>
          </p:nvSpPr>
          <p:spPr>
            <a:xfrm>
              <a:off x="4619341" y="2433684"/>
              <a:ext cx="994597" cy="752646"/>
            </a:xfrm>
            <a:prstGeom prst="striped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C2B271C3-EA5F-417D-84A4-888FC1F4B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714" y="2627688"/>
              <a:ext cx="343311" cy="343592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AFD749A-31B3-42A3-AE25-8DA257BED7A6}"/>
              </a:ext>
            </a:extLst>
          </p:cNvPr>
          <p:cNvGrpSpPr/>
          <p:nvPr/>
        </p:nvGrpSpPr>
        <p:grpSpPr>
          <a:xfrm>
            <a:off x="4339649" y="5381658"/>
            <a:ext cx="994597" cy="752646"/>
            <a:chOff x="3472558" y="5077828"/>
            <a:chExt cx="994597" cy="752646"/>
          </a:xfrm>
        </p:grpSpPr>
        <p:sp>
          <p:nvSpPr>
            <p:cNvPr id="17" name="Стрелка: штриховая вправо 16">
              <a:extLst>
                <a:ext uri="{FF2B5EF4-FFF2-40B4-BE49-F238E27FC236}">
                  <a16:creationId xmlns:a16="http://schemas.microsoft.com/office/drawing/2014/main" xmlns="" id="{59CCCE52-4139-467F-AFC1-3E0FACC6B9A2}"/>
                </a:ext>
              </a:extLst>
            </p:cNvPr>
            <p:cNvSpPr/>
            <p:nvPr/>
          </p:nvSpPr>
          <p:spPr>
            <a:xfrm>
              <a:off x="3472558" y="5077828"/>
              <a:ext cx="994597" cy="752646"/>
            </a:xfrm>
            <a:prstGeom prst="striped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5756C6EA-1BDC-4AD6-897A-C0EA61E0C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688" y="5315569"/>
              <a:ext cx="317529" cy="301005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01AFE7E-45C8-4DC3-B6D7-573436CD5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4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B47359E-5EA5-46B6-8A62-41E4BF4C8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0" y="3066910"/>
            <a:ext cx="4818659" cy="268790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2EB14B5-940E-43F3-AD6B-064B7C49B6AC}"/>
              </a:ext>
            </a:extLst>
          </p:cNvPr>
          <p:cNvSpPr/>
          <p:nvPr/>
        </p:nvSpPr>
        <p:spPr>
          <a:xfrm>
            <a:off x="177938" y="2425702"/>
            <a:ext cx="6959709" cy="347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Время работы избирательных участков 25 февраля </a:t>
            </a:r>
          </a:p>
          <a:p>
            <a:pPr algn="just">
              <a:spcAft>
                <a:spcPts val="1125"/>
              </a:spcAft>
            </a:pPr>
            <a:r>
              <a:rPr lang="x-non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08:00 до 20:00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125"/>
              </a:spcAft>
            </a:pPr>
            <a:r>
              <a:rPr lang="x-none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x-none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x-none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осрочно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x-none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голосовани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</a:p>
          <a:p>
            <a:pPr algn="just">
              <a:spcAft>
                <a:spcPts val="1125"/>
              </a:spcAft>
            </a:pPr>
            <a:r>
              <a:rPr lang="x-non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20 по 24 февраля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x-non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с 12:00 до 19:00.</a:t>
            </a:r>
            <a:endParaRPr lang="x-none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F4D2A8-03AB-4CE1-BEFF-E7103075B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932" y="895155"/>
            <a:ext cx="6337738" cy="187025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4A95B3A-015D-4B42-A82D-4613A233CAAC}"/>
              </a:ext>
            </a:extLst>
          </p:cNvPr>
          <p:cNvSpPr/>
          <p:nvPr/>
        </p:nvSpPr>
        <p:spPr>
          <a:xfrm>
            <a:off x="-540949" y="126864"/>
            <a:ext cx="68419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>
                <a:solidFill>
                  <a:srgbClr val="00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ФЕВРАЛЯ</a:t>
            </a:r>
            <a:endParaRPr lang="x-none" sz="6600" b="1" i="1" dirty="0">
              <a:solidFill>
                <a:srgbClr val="00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2AD472C-4305-4004-9991-97E411A8C3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43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1788</TotalTime>
  <Words>1047</Words>
  <Application>Microsoft Office PowerPoint</Application>
  <PresentationFormat>Произвольный</PresentationFormat>
  <Paragraphs>131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Шимкович Евгения Евгеньевна</dc:creator>
  <cp:lastModifiedBy>Короткий Владимир Викторович</cp:lastModifiedBy>
  <cp:revision>169</cp:revision>
  <cp:lastPrinted>2023-10-17T06:47:46Z</cp:lastPrinted>
  <dcterms:created xsi:type="dcterms:W3CDTF">2022-09-28T20:23:27Z</dcterms:created>
  <dcterms:modified xsi:type="dcterms:W3CDTF">2024-04-17T05:21:08Z</dcterms:modified>
</cp:coreProperties>
</file>