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9" r:id="rId4"/>
    <p:sldId id="298" r:id="rId5"/>
    <p:sldId id="301" r:id="rId6"/>
    <p:sldId id="309" r:id="rId7"/>
    <p:sldId id="312" r:id="rId8"/>
    <p:sldId id="313" r:id="rId9"/>
    <p:sldId id="302" r:id="rId10"/>
    <p:sldId id="311" r:id="rId11"/>
    <p:sldId id="29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715"/>
  </p:normalViewPr>
  <p:slideViewPr>
    <p:cSldViewPr snapToGrid="0">
      <p:cViewPr>
        <p:scale>
          <a:sx n="85" d="100"/>
          <a:sy n="85" d="100"/>
        </p:scale>
        <p:origin x="-566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4E3F-6A29-460B-B5DE-681299422F0F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0B09-3FBF-4916-A65C-5B851044AB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9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01677-EC38-4D8F-9799-517652D0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986297-5211-4F81-98AC-910E0F6D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FAFF9F-B00A-402F-9F45-300A7E98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A75F01-12CA-4FD7-B2F4-A847C7D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C4A9CB-D720-4C47-AB45-D1E5C49E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1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9990B-06C8-4DE4-B9FF-4F23824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1FF041-9402-4B29-83F3-C34A694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DDE674-24F3-46FE-AA07-DF0346EF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BE5477-A11D-4401-98CA-DBA38AA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5E7DC-A875-47FB-A861-4BF4E18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8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02A7F-FC59-4C05-83E5-C95365EE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389D4C-C003-4605-8C7F-DEAA32A6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EE098-F6FF-4204-A55A-0B1036DD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77320F-2A15-42F1-BD22-0E6659A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9566B-E55C-428B-BC3A-8A672E66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56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040D1-7A8B-442B-87E2-4343EBF5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03B3AA-F217-4982-9AEA-78BC385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F017C2-BB2A-435C-94EC-12DCF3F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78EEBC-FCE7-498A-A789-3F39C4C5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A4C20E-C5DF-4170-8C7B-DD8E6C12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83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68F55-55D2-44CC-884D-E7D28B32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9EBDD4-A1D5-43AD-8470-FBB57CE0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0B64E4-7E9F-4F62-8C86-DAB9146D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0E7C28-8871-44BD-9A5A-6D506DF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2E258E-38FF-40A0-866B-1D8F9B6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27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7A26C-4EB2-4559-96FC-0A6E1F6F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565A6-CCDA-4B91-9CFC-CBE54FBF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827ED8-F281-4369-ACE8-AC543EE9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6FB123-DA9A-4686-BE78-C83E7DC2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93A67-5D5B-4C81-88E8-8D32233D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9AC197-15EB-46FD-BDEF-BF17D72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2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2C826-445C-427F-9322-0E6F1617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00FA69-250A-48C0-987F-8C021E92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10C326-C9BA-40DA-98BF-2EDCBF14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EC2EF2-467A-401C-B1AA-97A62248A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326C77-44A8-4108-BC9F-6FFD0751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7594E3-547A-4C30-B063-F00BB2A4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76DB316-4A1B-4483-B8F6-E5D5DE08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6B2E51-8D49-4B6A-B61E-7EB2D54C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9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132DE-31B3-46EF-B0C9-492B79D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62A261-F01E-4B83-AEDB-E1DBC2C3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61B17B-BEBC-455C-A77D-0E363D2E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8F4119-A335-46C0-981A-13B0404A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1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E1E03A-ACF5-413F-8B6D-D0EF2990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367C14-56B8-481A-A8DD-460B0FD7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BD7BAF-1D88-4BA2-A0E4-EA11D270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3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C0963-32B9-4085-A362-2D0D2D39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1D50F6-C1E1-4843-AE20-6C84EDD6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CC03CF-B63A-4861-8EA5-15258D0A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D04496-481C-42F0-951F-931E9A23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11F75D-6141-45B2-B244-EEB69EEA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388B06-D5CA-42A5-9297-90ECAF68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85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20CD0A-C289-44B5-A7BA-87F47550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57B0E8-87D3-4DB8-A5BC-547EF7924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1EAE90-78D8-40E0-9375-25DB0672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1E6A6D-B414-4383-AED0-ECE0A915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1A026E-0CE5-4B2B-B582-95223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22C1F8-B102-4523-9D2E-97FD7829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1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A4A21-CAC5-4DD3-A21A-053349D6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E3CC3C-ACDA-4109-80FF-A2FBF134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9D5856-CF07-4181-9A0D-3AF689FD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7963-2EF9-4A9C-AFC9-A7BC1B00C632}" type="datetimeFigureOut">
              <a:rPr lang="x-none" smtClean="0"/>
              <a:t>17.04.2024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6F389-8DAC-4827-9199-B59DC0E5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B7670-86F6-4226-8C8A-BFD433D22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0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A9C6D-7ECF-434E-A21F-B510CDAC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A2047B-F58A-4033-9094-0C71E496B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ABF349-09CB-4310-A83F-5F5DE990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F451D9-70AE-46B5-81CB-BC7261B9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" y="8562"/>
            <a:ext cx="12192000" cy="6849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7FEFE5F-CC76-4A95-866E-E477C3990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7" y="366028"/>
            <a:ext cx="1096703" cy="1292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12B13B5-8B41-4FE7-9029-3641F7352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76" y="304994"/>
            <a:ext cx="1400355" cy="141426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624E1B-33B7-4752-9AAE-70F62579C7FE}"/>
              </a:ext>
            </a:extLst>
          </p:cNvPr>
          <p:cNvSpPr/>
          <p:nvPr/>
        </p:nvSpPr>
        <p:spPr>
          <a:xfrm>
            <a:off x="956756" y="2475597"/>
            <a:ext cx="10144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ВСЕБЕЛОРУССКОЕ НАРОДНОЕ СОБРАНИИЕ –</a:t>
            </a:r>
          </a:p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ПОЛИТИЧЕСКОЙ СТАБИЛЬНОСТИ И СУВЕРЕНИТЕТА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27ED105-2117-4552-AC53-2E4A7C60F873}"/>
              </a:ext>
            </a:extLst>
          </p:cNvPr>
          <p:cNvSpPr/>
          <p:nvPr/>
        </p:nvSpPr>
        <p:spPr>
          <a:xfrm>
            <a:off x="4773716" y="6313144"/>
            <a:ext cx="1773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2024</a:t>
            </a:r>
            <a:endParaRPr lang="x-none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9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0892FE-74A9-4B25-BD83-588505C41A74}"/>
              </a:ext>
            </a:extLst>
          </p:cNvPr>
          <p:cNvSpPr/>
          <p:nvPr/>
        </p:nvSpPr>
        <p:spPr>
          <a:xfrm>
            <a:off x="316698" y="276181"/>
            <a:ext cx="11012495" cy="630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«Отличительной чертой белорусской модели государственности всегда был солидарный стиль взаимодействия всех ветвей власти и госорганов.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Отсутствие разногласий, мелочной борьбы политических группировок и настроенность на конструктивное сотрудничество помогали нам отстаивать национальные интересы и достигать необходимых результатов»,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подчеркнул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состоявшейся 21 марта 2024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встрече с депутатами Палаты представителей и членами Совета Республики Национального собрания седьмого созыва. 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Говоря о важной роли Всебелорусского народного собрания для общества и государства, национальный лидер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особо отметил: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 формированием этого конституционного органа страна, по сути, вступит в новый исторический этап своего развития»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00AE08-EB99-4B37-A8F4-133742241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5B78C74-4818-4E63-BD49-5B974D39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777" y="2652712"/>
            <a:ext cx="4255168" cy="23935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AC32ED-6B43-4FB4-8B53-4B8F8DCD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52712"/>
            <a:ext cx="4255169" cy="23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49FB8-67AA-4C65-A26A-C78A62C7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 descr="Площадь Государственного флага в Минске | Новости Беларуси|БелТА">
            <a:extLst>
              <a:ext uri="{FF2B5EF4-FFF2-40B4-BE49-F238E27FC236}">
                <a16:creationId xmlns:a16="http://schemas.microsoft.com/office/drawing/2014/main" xmlns="" id="{9C472342-6B43-4B8C-8EA1-55C6A56A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0"/>
          <a:stretch/>
        </p:blipFill>
        <p:spPr bwMode="auto">
          <a:xfrm flipH="1">
            <a:off x="-2" y="0"/>
            <a:ext cx="12192001" cy="4775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F899C1-19BF-4CDC-BD1D-EE5B84730E66}"/>
              </a:ext>
            </a:extLst>
          </p:cNvPr>
          <p:cNvSpPr/>
          <p:nvPr/>
        </p:nvSpPr>
        <p:spPr>
          <a:xfrm>
            <a:off x="400371" y="5140325"/>
            <a:ext cx="11610878" cy="132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все основные составляющие белорусской политической системы успешно проходят проверку на качество. </a:t>
            </a:r>
          </a:p>
          <a:p>
            <a:pPr indent="359410" algn="just">
              <a:spcAft>
                <a:spcPts val="3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Всебелорусское народное собрание стало символом народного единства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36A2D9-36E1-4088-8431-BA3A7FCDF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189954-F62B-4F34-99B5-318731D2F75F}"/>
              </a:ext>
            </a:extLst>
          </p:cNvPr>
          <p:cNvSpPr/>
          <p:nvPr/>
        </p:nvSpPr>
        <p:spPr>
          <a:xfrm>
            <a:off x="417671" y="478169"/>
            <a:ext cx="10614992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Надежной опорой и для людей, и для власти является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Всебелорусское народное собрание.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 политический институт, призванный быть гарантом политической стабильности и суверенитета страны, был создан еще в 1996 году по инициативе Главы государства. 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8A196F6-91E1-454E-AB14-117B9FCAD34D}"/>
              </a:ext>
            </a:extLst>
          </p:cNvPr>
          <p:cNvSpPr/>
          <p:nvPr/>
        </p:nvSpPr>
        <p:spPr>
          <a:xfrm>
            <a:off x="6516806" y="2050201"/>
            <a:ext cx="5257523" cy="461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Этим шагом национальный лидер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спас страну от гражданского противостояния в то драматичное для нашего общества время. </a:t>
            </a:r>
            <a:r>
              <a:rPr lang="ru-RU" sz="23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на первом ВНС впервые была сформулирована парадигма белорусской модели социально-экономического развития как сочетания преимущества рыночного хозяйства с обеспечением социальной справедливости и эффективной социальной защиты граждан.</a:t>
            </a:r>
            <a:endParaRPr lang="x-none" sz="23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E4B5D47-FDFF-406F-98A2-08BA4F475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1026" name="Picture 2" descr="К 100-летию БЕЛТА: &quot;Навiны складаюць гiсторыю&quot;. Первое Всебелорусское  народное собрание">
            <a:extLst>
              <a:ext uri="{FF2B5EF4-FFF2-40B4-BE49-F238E27FC236}">
                <a16:creationId xmlns:a16="http://schemas.microsoft.com/office/drawing/2014/main" xmlns="" id="{6F288532-1F53-439E-8E29-9316F5AB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1" y="2331706"/>
            <a:ext cx="6124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7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2AAD73-6BBA-47B1-81E6-1DA10980C0B4}"/>
              </a:ext>
            </a:extLst>
          </p:cNvPr>
          <p:cNvSpPr/>
          <p:nvPr/>
        </p:nvSpPr>
        <p:spPr>
          <a:xfrm>
            <a:off x="715617" y="4085324"/>
            <a:ext cx="10760765" cy="236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Новая редакция Основного Закона Республики Беларусь закрепила конституционный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статус Всебелорусского народного собрания как высшего представительного органа народовластия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ВНС фактически представляет собой «надстройку» над всеми органами власти, политически оформленный голос белорусского народа.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4" descr="15 марта - День Конституции Республики Беларусь - AMIA.by">
            <a:extLst>
              <a:ext uri="{FF2B5EF4-FFF2-40B4-BE49-F238E27FC236}">
                <a16:creationId xmlns:a16="http://schemas.microsoft.com/office/drawing/2014/main" xmlns="" id="{D2300670-1103-4409-9B32-33F5EF0E0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5"/>
          <a:stretch/>
        </p:blipFill>
        <p:spPr bwMode="auto">
          <a:xfrm>
            <a:off x="0" y="-463827"/>
            <a:ext cx="12192000" cy="42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50C53F-995B-4306-9CE0-DDE55580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29FBEB-C167-4AEB-9C65-97A3194E6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51322E-8E49-4478-BCA2-4D57A95B51C0}"/>
              </a:ext>
            </a:extLst>
          </p:cNvPr>
          <p:cNvSpPr/>
          <p:nvPr/>
        </p:nvSpPr>
        <p:spPr>
          <a:xfrm>
            <a:off x="244601" y="402402"/>
            <a:ext cx="11425620" cy="659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Намеченные ориентиры и приоритеты: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ВНС (19–20.10.1996) – определение стратегии развития страны с акцентом на социально ориентированную рыночную экономику;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второе ВНС (18–19.05.2001) – продовольственная безопасность, экспорт, жилье, инновации и инвестиции;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ВНС (02–03.03.2006) – всестороннее развитие человека, рост реальных доходов населения, инновационное развитие экономики,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 ресурсосбережение, рост экспорта и повышение конкурентоспособности продукции, развитие АПК и возрождение села, жилье и развитие малых городов;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четвертое ВНС (06–07.12.2010) – сохранение национальной модели социально ориентированной экономики, улучшение инвестиционного и бизнес-климата, развитие высокотехнологичных производств, рост экспорта;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пятое ВНС (22–23.06.2016) – повышение качества жизни населения на основе роста конкурентоспособности экономики, инвестиции, занятость, экспорт, информатизация, молодежь;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шестое ВНС (11–12.02.2021) – стабильность в обществе и рост благосостояния граждан, модернизация экономики, наращивание социального капитала, создание комфортных условий для жизни, работы и самореализации человека.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A2BFAA-0CCF-4AF0-AE12-BB2960EF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7" y="-138524"/>
            <a:ext cx="2135162" cy="1749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F90888-AAF5-4E73-BD85-A3E03327E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FDC9F2D-FBE7-4D00-8273-F549797145F9}"/>
              </a:ext>
            </a:extLst>
          </p:cNvPr>
          <p:cNvSpPr/>
          <p:nvPr/>
        </p:nvSpPr>
        <p:spPr>
          <a:xfrm>
            <a:off x="2315913" y="703032"/>
            <a:ext cx="843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решения шестого ВНС претворяются в жизнь: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E17357-0FFD-46A1-9EFF-743467D7CB65}"/>
              </a:ext>
            </a:extLst>
          </p:cNvPr>
          <p:cNvSpPr/>
          <p:nvPr/>
        </p:nvSpPr>
        <p:spPr>
          <a:xfrm>
            <a:off x="152400" y="1533210"/>
            <a:ext cx="11887200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принятыми на республиканском референдуме 27 февраля 2022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изменениями и дополнениями в Основной Закон Республики Беларусь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 конституционный статус Всебелорусского народного собрания как «высшего представительного органа народовластия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определяющего стратегические направления развития общества и государства, обеспечивающего незыблемость конституционного строя, преемственность поколений и гражданское согласие» (статья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89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 одобренная шестым Всебелорусским народным собранием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утвержденная Указом Главы государства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29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июля 2021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292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социально-экономического развития Республики Беларусь на 2021–2025 годы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Основой Программы являются определенные шестым ВНС приоритеты развития Беларуси: счастливая семья, сильные регионы, интеллектуальная страна и государство-партнер;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реализуется широкий спектр мероприятий, предусмотренных Программой патриотического воспитания населения Республики Беларусь на 2022–2025 годы, утвержденной постановлением Совета Министров Республики Беларусь от 29 декабря 2021 г. № 773.</a:t>
            </a:r>
          </a:p>
        </p:txBody>
      </p:sp>
    </p:spTree>
    <p:extLst>
      <p:ext uri="{BB962C8B-B14F-4D97-AF65-F5344CB8AC3E}">
        <p14:creationId xmlns:p14="http://schemas.microsoft.com/office/powerpoint/2010/main" val="332676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8B4588A-F54F-4C26-ADBC-DECFEABD9880}"/>
              </a:ext>
            </a:extLst>
          </p:cNvPr>
          <p:cNvSpPr/>
          <p:nvPr/>
        </p:nvSpPr>
        <p:spPr>
          <a:xfrm>
            <a:off x="336884" y="386946"/>
            <a:ext cx="10651958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вступления в силу 15 марта 2022 г. изменений и дополнений Конституции Республики Беларусь и принятия Закона Республики Беларусь «О Всебелорусском народном собрании» от 7 февраля 2023 г. № 248-З статус ВНС значительно изменился. </a:t>
            </a:r>
            <a:endParaRPr lang="x-none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403246B-F1E0-4104-83CD-4F018BFFDDD8}"/>
              </a:ext>
            </a:extLst>
          </p:cNvPr>
          <p:cNvSpPr/>
          <p:nvPr/>
        </p:nvSpPr>
        <p:spPr>
          <a:xfrm>
            <a:off x="5288665" y="1725721"/>
            <a:ext cx="656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предоставлены широкие полномочия: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335C706-74F6-420B-A72D-8E8CF8A5F353}"/>
              </a:ext>
            </a:extLst>
          </p:cNvPr>
          <p:cNvSpPr/>
          <p:nvPr/>
        </p:nvSpPr>
        <p:spPr>
          <a:xfrm>
            <a:off x="8352619" y="2187386"/>
            <a:ext cx="438542" cy="555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DA7599-3E74-4E73-BFB0-EF7A11EFE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" y="2838686"/>
            <a:ext cx="11367886" cy="3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403246B-F1E0-4104-83CD-4F018BFFDDD8}"/>
              </a:ext>
            </a:extLst>
          </p:cNvPr>
          <p:cNvSpPr/>
          <p:nvPr/>
        </p:nvSpPr>
        <p:spPr>
          <a:xfrm>
            <a:off x="2812774" y="161004"/>
            <a:ext cx="656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предоставлены широкие полномочия: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335C706-74F6-420B-A72D-8E8CF8A5F353}"/>
              </a:ext>
            </a:extLst>
          </p:cNvPr>
          <p:cNvSpPr/>
          <p:nvPr/>
        </p:nvSpPr>
        <p:spPr>
          <a:xfrm>
            <a:off x="5754972" y="769813"/>
            <a:ext cx="682056" cy="1075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D74242-366F-4683-B85D-A848FC2FE5F5}"/>
              </a:ext>
            </a:extLst>
          </p:cNvPr>
          <p:cNvSpPr/>
          <p:nvPr/>
        </p:nvSpPr>
        <p:spPr>
          <a:xfrm>
            <a:off x="390888" y="1978738"/>
            <a:ext cx="11410224" cy="442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ВНС избирает Председателя, заместителя Председателя и судей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Конституционного Суда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Председателя, заместителей Председателя и судей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Верховного Суда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Председателя и членов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Центральной избирательной комиссии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освобождает их от должности по основаниям, предусмотренным законом; утверждает список народных заседателей Верховного Суда Республики Беларусь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предложению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предварительно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согласованному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Президиумом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ВНС вправе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рассматривать вопрос по импичменту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есть возможному смещению с должности Президента Республики Беларусь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(ранее таким правом обладали палаты Парламента)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случае систематического или грубого нарушения им Конституции либо совершения государственной измены или иного тяжкого преступления.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Прерогативой Всебелорусского народного собрания станет принятие решения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легитимности выборов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 выборов Президента Республики Беларусь. Тем самым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ВНС выступит гарантом объективной оценки волеизъявления народа в период избирательных кампаний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50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403246B-F1E0-4104-83CD-4F018BFFDDD8}"/>
              </a:ext>
            </a:extLst>
          </p:cNvPr>
          <p:cNvSpPr/>
          <p:nvPr/>
        </p:nvSpPr>
        <p:spPr>
          <a:xfrm>
            <a:off x="2812774" y="161004"/>
            <a:ext cx="656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предоставлены широкие полномочия: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335C706-74F6-420B-A72D-8E8CF8A5F353}"/>
              </a:ext>
            </a:extLst>
          </p:cNvPr>
          <p:cNvSpPr/>
          <p:nvPr/>
        </p:nvSpPr>
        <p:spPr>
          <a:xfrm>
            <a:off x="5754972" y="769813"/>
            <a:ext cx="682056" cy="1058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D74242-366F-4683-B85D-A848FC2FE5F5}"/>
              </a:ext>
            </a:extLst>
          </p:cNvPr>
          <p:cNvSpPr/>
          <p:nvPr/>
        </p:nvSpPr>
        <p:spPr>
          <a:xfrm>
            <a:off x="390888" y="1978738"/>
            <a:ext cx="11410224" cy="47575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 полномочия Всебелорусского народного собрания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ВНС утверждает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Военную доктрину, Концепцию национальной безопасности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Кроме того, Всебелорусское народное собрание вправе ввести на территории Республики Беларусь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чрезвычайное или военное положение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наличии оснований, предусмотренных Конституцией Республики Беларусь, и в случае бездействия Президента Республики Беларусь по этим вопросам. Вопрос о введении на территории Республики Беларусь чрезвычайного или военного положения рассматривается Всебелорусским народным собранием по инициативе Президиума ВНС или Совета Республики Национального собрания Республики Беларусь.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предложению Президента ВНС может принять решение о возможности направления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миротворческих миссий за пределы Беларуси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участия в обеспечении коллективной безопасности и деятельности по поддержанию международного мира и безопасности.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Всебелорусское народное собрание дает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обязательные для исполнения поручения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государственным органам и должностным лицам. Это существенно повышает их значимость и действенность.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89656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C57A0D-8C47-48E5-995B-7FDBC522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" y="0"/>
            <a:ext cx="12185947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024B1CD-828F-4E21-9F33-1067590A84D7}"/>
              </a:ext>
            </a:extLst>
          </p:cNvPr>
          <p:cNvSpPr/>
          <p:nvPr/>
        </p:nvSpPr>
        <p:spPr>
          <a:xfrm>
            <a:off x="154015" y="964642"/>
            <a:ext cx="11857234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заседание седьмого Всебелорусского народного собрания состоится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24–25 апреля 2024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7C5131-F440-4CF1-8F4B-E9BD7DA35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4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701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Короткий Владимир Викторович</cp:lastModifiedBy>
  <cp:revision>74</cp:revision>
  <dcterms:created xsi:type="dcterms:W3CDTF">2023-04-18T08:45:09Z</dcterms:created>
  <dcterms:modified xsi:type="dcterms:W3CDTF">2024-04-17T05:24:29Z</dcterms:modified>
</cp:coreProperties>
</file>